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nny Dupouey" initials="" lastIdx="2" clrIdx="0"/>
  <p:cmAuthor id="1" name="Benjamin Baril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8-21T21:06:06.113" idx="1">
    <p:pos x="0" y="2959"/>
    <p:text>École supérieure d’aménagement du territoire et de développement régional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12T11:56:10.673" idx="1">
    <p:pos x="196" y="428"/>
    <p:text>Faire une campagne pour inciter les employeurs à offrir une douche / un espace pour se changer après avoir transpiré, après la pluie ou après avoir roulé dans la "neige sale" de ville ? @fanny.dupouey@cooprouelibre.com  --&gt; ajout aux points des ateliers de consultations.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4886523a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4886523a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306906407_1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306906407_1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4886523a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4886523a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306906407_1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306906407_1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4886523a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64886523a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2dbffbaa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2dbffbaa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4886523a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4886523a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2dbffbaa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72dbffbaa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30690640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730690640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2dbffbaa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2dbffbaa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30690640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30690640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4886523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4886523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2dbffba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2dbffba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4886523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4886523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306906407_1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306906407_1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4886523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4886523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306906407_1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306906407_1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enjamin.baril@cooprouelibr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9482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9328"/>
              <a:buNone/>
            </a:pPr>
            <a:r>
              <a:rPr lang="fr" sz="3375" b="1"/>
              <a:t>Freins à l’usage du vélo utilitaire</a:t>
            </a:r>
            <a:endParaRPr sz="379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0958"/>
              <a:buNone/>
            </a:pPr>
            <a:r>
              <a:rPr lang="fr" sz="3197"/>
              <a:t>Résultats du sondage et groupes de discussion :</a:t>
            </a:r>
            <a:endParaRPr sz="3797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Projet « Libérer le potentiel du vélo utilitaire »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675" y="126319"/>
            <a:ext cx="910600" cy="12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ACQ_Logos partenaires&amp;Action-Clima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5275" y="4187150"/>
            <a:ext cx="6613441" cy="9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 rot="-4207534">
            <a:off x="6780159" y="1501260"/>
            <a:ext cx="5675961" cy="291081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3"/>
            </a:pPr>
            <a:r>
              <a:rPr lang="fr" b="1">
                <a:solidFill>
                  <a:srgbClr val="000000"/>
                </a:solidFill>
              </a:rPr>
              <a:t> Manque de matériel et d’accès à des vélos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2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étudiants (n=59)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2106100" y="3991625"/>
            <a:ext cx="70032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Don/prêt/vente de vélos à bas prix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Don/prêt/vente d’accessoires à bas prix (casques, sièges enfants, lumières, …)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Tirages de vélos ou accessoires pour les participants des ateliers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7" y="1703424"/>
            <a:ext cx="4129163" cy="18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-4179546">
            <a:off x="6812673" y="258106"/>
            <a:ext cx="2025153" cy="169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4653150" y="1250325"/>
            <a:ext cx="4100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nouveaux arrivants (n=23)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1900" y="1703425"/>
            <a:ext cx="4258981" cy="18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1770450" y="636725"/>
            <a:ext cx="5603100" cy="506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4"/>
            </a:pPr>
            <a:r>
              <a:rPr lang="fr" b="1" dirty="0">
                <a:solidFill>
                  <a:srgbClr val="000000"/>
                </a:solidFill>
              </a:rPr>
              <a:t> Contraintes physiques ou pratiques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616" y="1605850"/>
            <a:ext cx="4307435" cy="21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/>
        </p:nvSpPr>
        <p:spPr>
          <a:xfrm>
            <a:off x="1928400" y="3893075"/>
            <a:ext cx="72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Section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 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Circuler en hiver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les ateliers théoriques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Section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 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Avantages du vélo utilitaire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les ateliers théoriques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Événements ludiques pour une culture vélo conviviale (concours, balades collectives, …)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Activités en famille et intergénérationnelles, avec des volets pour enfants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1770450" y="636725"/>
            <a:ext cx="5603100" cy="506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4"/>
            </a:pPr>
            <a:r>
              <a:rPr lang="fr" b="1">
                <a:solidFill>
                  <a:srgbClr val="000000"/>
                </a:solidFill>
              </a:rPr>
              <a:t> Contraintes physiques ou pratiques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étudiants (n=59)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1928400" y="3893075"/>
            <a:ext cx="72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Section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 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Circuler en hiver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les ateliers théoriques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Section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 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Avantages du vélo utilitaire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les ateliers théoriques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Événements ludiques pour une culture vélo conviviale (concours, balades collectives, …)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Activités en famille et intergénérationnelles, avec des volets pour enfants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4653150" y="1250325"/>
            <a:ext cx="4100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nouveaux arrivants (n=23)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76638"/>
            <a:ext cx="3931166" cy="190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236" y="1776650"/>
            <a:ext cx="3842539" cy="19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 rot="-3686897">
            <a:off x="5358993" y="949841"/>
            <a:ext cx="7389707" cy="4246156"/>
          </a:xfrm>
          <a:prstGeom prst="clou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5"/>
            </a:pPr>
            <a:r>
              <a:rPr lang="fr" b="1" dirty="0">
                <a:solidFill>
                  <a:srgbClr val="000000"/>
                </a:solidFill>
              </a:rPr>
              <a:t> Manque d’autonomie dans l’entretien de son vélo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210" name="Google Shape;210;p25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5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757725" y="1232325"/>
            <a:ext cx="36897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Groupes de discussion</a:t>
            </a: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 vélo, il y a problème. Je ne sais pas où je peux le réparer.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2373450" y="4089125"/>
            <a:ext cx="39342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de mécanique vélo de base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Prêt/vente solidaire d’outils et de pièces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1676625"/>
            <a:ext cx="4012125" cy="19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-3686897">
            <a:off x="5358993" y="949841"/>
            <a:ext cx="7389707" cy="4246156"/>
          </a:xfrm>
          <a:prstGeom prst="clou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5"/>
            </a:pPr>
            <a:r>
              <a:rPr lang="fr" b="1">
                <a:solidFill>
                  <a:srgbClr val="000000"/>
                </a:solidFill>
              </a:rPr>
              <a:t> Manque d’autonomie dans l’entretien de son vélo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23" name="Google Shape;223;p26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6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étudiants (n=59)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2373450" y="4089125"/>
            <a:ext cx="39342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de mécanique vélo de base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Prêt/vente solidaire d’outils et de pièces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4653150" y="1250325"/>
            <a:ext cx="4100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nouveaux arrivants (n=23)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3985"/>
            <a:ext cx="4171822" cy="20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725" y="1668025"/>
            <a:ext cx="4100700" cy="20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 rot="-3530406">
            <a:off x="6887610" y="2341967"/>
            <a:ext cx="4012730" cy="3783265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Motivations et bénéfices perçus du vélo utilitaire</a:t>
            </a:r>
            <a:endParaRPr b="1">
              <a:solidFill>
                <a:schemeClr val="lt2"/>
              </a:solidFill>
            </a:endParaRPr>
          </a:p>
        </p:txBody>
      </p:sp>
      <p:cxnSp>
        <p:nvCxnSpPr>
          <p:cNvPr id="236" name="Google Shape;236;p27"/>
          <p:cNvCxnSpPr/>
          <p:nvPr/>
        </p:nvCxnSpPr>
        <p:spPr>
          <a:xfrm>
            <a:off x="4570275" y="1366725"/>
            <a:ext cx="15600" cy="293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7"/>
          <p:cNvSpPr txBox="1"/>
          <p:nvPr/>
        </p:nvSpPr>
        <p:spPr>
          <a:xfrm>
            <a:off x="708725" y="1402725"/>
            <a:ext cx="3689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</a:t>
            </a:r>
            <a:r>
              <a:rPr lang="fr" sz="1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(résultats &gt;50%)</a:t>
            </a:r>
            <a:endParaRPr sz="1000"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4757725" y="1384725"/>
            <a:ext cx="3689700" cy="29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Groupes de discussion</a:t>
            </a:r>
            <a:endParaRPr sz="1600"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Je pense que c'est plus écologique aussi.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C'est le moyen de transport plus écologique, plus économique. [...] La liberté.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 t'as un vélo tu peux te débrouiller.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75" y="1924625"/>
            <a:ext cx="4045850" cy="23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8999" y="131374"/>
            <a:ext cx="1223200" cy="1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/>
          <p:nvPr/>
        </p:nvSpPr>
        <p:spPr>
          <a:xfrm rot="-3530406">
            <a:off x="6887610" y="2341967"/>
            <a:ext cx="4012730" cy="3783265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Motivations et bénéfices perçus du vélo utilitaire</a:t>
            </a:r>
            <a:endParaRPr b="1">
              <a:solidFill>
                <a:schemeClr val="lt2"/>
              </a:solidFill>
            </a:endParaRPr>
          </a:p>
        </p:txBody>
      </p:sp>
      <p:cxnSp>
        <p:nvCxnSpPr>
          <p:cNvPr id="247" name="Google Shape;247;p28"/>
          <p:cNvCxnSpPr/>
          <p:nvPr/>
        </p:nvCxnSpPr>
        <p:spPr>
          <a:xfrm>
            <a:off x="4570275" y="1366725"/>
            <a:ext cx="15600" cy="293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999" y="131374"/>
            <a:ext cx="1223200" cy="1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4653150" y="1250325"/>
            <a:ext cx="4100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nouveaux arrivants (n=23)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étudiants (n=59)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1" y="1909225"/>
            <a:ext cx="4144359" cy="23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100" y="1909225"/>
            <a:ext cx="4144350" cy="23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/>
          <p:nvPr/>
        </p:nvSpPr>
        <p:spPr>
          <a:xfrm rot="1213837">
            <a:off x="-1196527" y="3163309"/>
            <a:ext cx="3684503" cy="265998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Recommandations pour les ateliers d’automne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311700" y="1415400"/>
            <a:ext cx="8129700" cy="3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lang="fr" sz="1500" b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Apprentissage du vélo (tout âge)</a:t>
            </a:r>
            <a:endParaRPr sz="1500" b="1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lang="fr" sz="1500" b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sur le code de la route cycliste (théorique + pratique)</a:t>
            </a:r>
            <a:endParaRPr sz="1500" b="1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lang="fr" sz="1500" b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Apprentissage de la mécanique de base </a:t>
            </a:r>
            <a:endParaRPr sz="1500" b="1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lang="fr" sz="1500" b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en soirée / fin de semaine</a:t>
            </a:r>
            <a:endParaRPr sz="1500" b="1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-"/>
            </a:pPr>
            <a:r>
              <a:rPr lang="fr" sz="1500" b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Prêts/dons/rabais pour vélos et accessoires</a:t>
            </a:r>
            <a:endParaRPr sz="1500" b="1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b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Activités conviviales (culture vélo positive)</a:t>
            </a:r>
            <a:br>
              <a:rPr lang="fr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849" y="2079875"/>
            <a:ext cx="38368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/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0" y="1608027"/>
            <a:ext cx="9144003" cy="35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33525" y="709075"/>
            <a:ext cx="7315200" cy="17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Merci pour votre soutien :)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benjamin.baril@cooprouelibre.com</a:t>
            </a:r>
            <a:endParaRPr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2624143" y="2571750"/>
            <a:ext cx="3895707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Introduction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 rot="2449050">
            <a:off x="3777001" y="-1036267"/>
            <a:ext cx="7004987" cy="3857821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14225"/>
            <a:ext cx="8520600" cy="3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000000"/>
                </a:solidFill>
              </a:rPr>
              <a:t>Objectif : </a:t>
            </a:r>
            <a:r>
              <a:rPr lang="fr" sz="1400">
                <a:solidFill>
                  <a:srgbClr val="000000"/>
                </a:solidFill>
              </a:rPr>
              <a:t>Comprendre les freins à l’usage du vélo utilitaire, afin de guider la conception des ateliers et présentations offerts par la Coop Roue Libre.</a:t>
            </a: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000000"/>
                </a:solidFill>
              </a:rPr>
              <a:t>Population visée : </a:t>
            </a:r>
            <a:r>
              <a:rPr lang="fr" sz="1400">
                <a:solidFill>
                  <a:srgbClr val="000000"/>
                </a:solidFill>
              </a:rPr>
              <a:t>personnes nouvellement arrivées et étudiants en situation de précarité dans le secteur de Sainte-Foy.</a:t>
            </a: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000000"/>
                </a:solidFill>
              </a:rPr>
              <a:t>Méthodologie : </a:t>
            </a:r>
            <a:r>
              <a:rPr lang="fr" sz="1400">
                <a:solidFill>
                  <a:srgbClr val="000000"/>
                </a:solidFill>
              </a:rPr>
              <a:t>sondage (189 réponses) + 2 groupes de discussion (CAI et Ressource Espace Famille, mai 2025)</a:t>
            </a: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000000"/>
                </a:solidFill>
              </a:rPr>
              <a:t>Diffusion sondage (partenaires connus) :</a:t>
            </a:r>
            <a:r>
              <a:rPr lang="fr" sz="1400">
                <a:solidFill>
                  <a:srgbClr val="000000"/>
                </a:solidFill>
              </a:rPr>
              <a:t> Ressource Espace Familles, BRSE ULaval, École de langues ULaval, Cégep de Sainte-Foy, Association haïtienne de Québec, Carrefour d’Action Territoriale, Coop Roue-Libre (Facebook)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4698000"/>
            <a:ext cx="883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★"/>
            </a:pPr>
            <a:r>
              <a:rPr lang="fr" sz="1200">
                <a:latin typeface="Proxima Nova"/>
                <a:ea typeface="Proxima Nova"/>
                <a:cs typeface="Proxima Nova"/>
                <a:sym typeface="Proxima Nova"/>
              </a:rPr>
              <a:t>Création du sondage avec l’</a:t>
            </a:r>
            <a:r>
              <a:rPr lang="fr" sz="1200" b="1">
                <a:latin typeface="Proxima Nova"/>
                <a:ea typeface="Proxima Nova"/>
                <a:cs typeface="Proxima Nova"/>
                <a:sym typeface="Proxima Nova"/>
              </a:rPr>
              <a:t>appui de Dominic Villeneuve</a:t>
            </a:r>
            <a:r>
              <a:rPr lang="fr" sz="1200">
                <a:latin typeface="Proxima Nova"/>
                <a:ea typeface="Proxima Nova"/>
                <a:cs typeface="Proxima Nova"/>
                <a:sym typeface="Proxima Nova"/>
              </a:rPr>
              <a:t> (professeur adjoint de transport et mobilité à l’ÉSAD)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Situation actuelle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56625"/>
            <a:ext cx="13071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Sondage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1052526">
            <a:off x="4817128" y="-2185282"/>
            <a:ext cx="6209886" cy="4456413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07475" y="4275350"/>
            <a:ext cx="39825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/>
              <a:t>Usages principaux</a:t>
            </a:r>
            <a:r>
              <a:rPr lang="fr" sz="1500"/>
              <a:t> : loisirs, trajet domicile- études / travail, faire du sport, magasiner</a:t>
            </a:r>
            <a:endParaRPr sz="1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600" y="1719726"/>
            <a:ext cx="2828250" cy="24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4651100" y="3246875"/>
            <a:ext cx="3541800" cy="134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chemeClr val="dk2"/>
                </a:solidFill>
              </a:rPr>
              <a:t>Constats :</a:t>
            </a:r>
            <a:endParaRPr sz="1300" b="1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 dirty="0"/>
              <a:t>Pertinence du vélo comme moyen de transport fonctionnel dans le secteur.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 dirty="0"/>
              <a:t>Habitude à créer auprès de la population cible.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3" name="Google Shape;83;p15"/>
          <p:cNvGrpSpPr/>
          <p:nvPr/>
        </p:nvGrpSpPr>
        <p:grpSpPr>
          <a:xfrm>
            <a:off x="4435802" y="1732213"/>
            <a:ext cx="3034829" cy="1009574"/>
            <a:chOff x="4121677" y="2093788"/>
            <a:chExt cx="3034829" cy="1009574"/>
          </a:xfrm>
        </p:grpSpPr>
        <p:pic>
          <p:nvPicPr>
            <p:cNvPr id="84" name="Google Shape;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291393">
              <a:off x="4238712" y="2189400"/>
              <a:ext cx="666559" cy="76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 txBox="1"/>
            <p:nvPr/>
          </p:nvSpPr>
          <p:spPr>
            <a:xfrm rot="-434">
              <a:off x="4782005" y="2207413"/>
              <a:ext cx="2374500" cy="8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chemeClr val="accent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35% des participants </a:t>
              </a:r>
              <a:endParaRPr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chemeClr val="accent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affirment que le vélo ne fait pas partie de leurs habitudes de déplacements</a:t>
              </a:r>
              <a:endParaRPr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Situation actuelle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 rot="1052526">
            <a:off x="4817128" y="-2185282"/>
            <a:ext cx="6209886" cy="4456413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200" y="1663775"/>
            <a:ext cx="3076850" cy="29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250" y="1663775"/>
            <a:ext cx="3076838" cy="2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 rot="5993435">
            <a:off x="2971435" y="762810"/>
            <a:ext cx="2826680" cy="9577330"/>
          </a:xfrm>
          <a:prstGeom prst="flowChartOnlineStorag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1"/>
            </a:pPr>
            <a:r>
              <a:rPr lang="fr" b="1" dirty="0">
                <a:solidFill>
                  <a:srgbClr val="000000"/>
                </a:solidFill>
              </a:rPr>
              <a:t> Inquiétudes liées à la sécurité routière et méconnaissance des règles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7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757725" y="1232325"/>
            <a:ext cx="38343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Groupes de discussion</a:t>
            </a: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Je ne connais pas les réglementations, les lois à propos de l'utilisation du vélo ici.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 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Je viens ici c'est pour regarder la manière de circulation du vélo ici, là où il faut circuler avec le vélo, là où il faut pas circuler avec le vélo.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25" y="1676499"/>
            <a:ext cx="3834200" cy="18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7263962" y="0"/>
            <a:ext cx="1939063" cy="23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2045525" y="4041875"/>
            <a:ext cx="65661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d’initiation au vélo pour adultes (avec prêts et/ou dons de vélos).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Formations pratiques / théoriques sur le code de la route.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Campagnes de sensibilisation (auprès des automobilistes et élus).</a:t>
            </a:r>
            <a:endParaRPr sz="1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rot="5993435">
            <a:off x="2971435" y="762810"/>
            <a:ext cx="2826680" cy="9577330"/>
          </a:xfrm>
          <a:prstGeom prst="flowChartOnlineStorag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1"/>
            </a:pPr>
            <a:r>
              <a:rPr lang="fr" b="1">
                <a:solidFill>
                  <a:srgbClr val="000000"/>
                </a:solidFill>
              </a:rPr>
              <a:t> Inquiétudes liées à la sécurité routière et méconnaissance des règles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8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étudiants (n=59)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263962" y="0"/>
            <a:ext cx="1939063" cy="23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045525" y="4041875"/>
            <a:ext cx="65661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d’initiation au vélo pour adultes (avec prêts et/ou dons de vélos).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Formations pratiques / théoriques sur le code de la route.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Campagnes de sensibilisation (auprès des automobilistes et élus).</a:t>
            </a:r>
            <a:endParaRPr sz="1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653150" y="1250325"/>
            <a:ext cx="4100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nouveaux arrivants (n=23)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23" y="1640373"/>
            <a:ext cx="4100711" cy="20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9625" y="1676637"/>
            <a:ext cx="4159802" cy="20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2"/>
            </a:pPr>
            <a:r>
              <a:rPr lang="fr" b="1" dirty="0">
                <a:solidFill>
                  <a:srgbClr val="000000"/>
                </a:solidFill>
              </a:rPr>
              <a:t> Manque de stationnements et d’infrastructures sécuritaires (peur du vol)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9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757725" y="1232325"/>
            <a:ext cx="36897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Groupes de discussion</a:t>
            </a: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 ne sait pas comment parquer. [...] Si il faut un cadenas pour qu'on ne vole pas.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 »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Je peux le laisser à la rue ? Je ne sais pas.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928400" y="3893075"/>
            <a:ext cx="72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Créer des stationnements sécuritaires à certains endroits (ex : résidences universitaires)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Informer sur les emplacements existants à Québec durant été/hiver (ex : carte)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Don/prêt/vente de cadenas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Section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 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Sécuriser son vélo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les ateliers théoriques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63" y="1714445"/>
            <a:ext cx="4012128" cy="188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965680">
            <a:off x="7395148" y="3104898"/>
            <a:ext cx="1489450" cy="20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2"/>
            </a:pPr>
            <a:r>
              <a:rPr lang="fr" b="1">
                <a:solidFill>
                  <a:srgbClr val="000000"/>
                </a:solidFill>
              </a:rPr>
              <a:t> Manque de stationnements et d’infrastructures sécuritaires (peur du vol)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42" name="Google Shape;142;p20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0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étudiants (n=59)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928400" y="3893075"/>
            <a:ext cx="72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Créer des stationnements sécuritaires à certains endroits (ex : résidences universitaires)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Informer sur les emplacements existants à Québec durant été/hiver (ex : carte)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Don/prêt/vente de cadenas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-"/>
            </a:pP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Section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 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Sécuriser son vélo </a:t>
            </a:r>
            <a:r>
              <a:rPr lang="fr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fr" sz="13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les ateliers théoriques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rot="965680">
            <a:off x="7395148" y="3104898"/>
            <a:ext cx="1489450" cy="20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1676625"/>
            <a:ext cx="4193349" cy="19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4653150" y="1250325"/>
            <a:ext cx="4100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 : résultats nouveaux arrivants (n=23)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3200" y="1667913"/>
            <a:ext cx="4193351" cy="1994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 rot="-4207534">
            <a:off x="6780159" y="1501260"/>
            <a:ext cx="5675961" cy="291081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2"/>
                </a:solidFill>
              </a:rPr>
              <a:t>Obstacles identifiés à l’utilisation du vélo utilitaire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311700" y="680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3"/>
            </a:pPr>
            <a:r>
              <a:rPr lang="fr" b="1" dirty="0">
                <a:solidFill>
                  <a:srgbClr val="000000"/>
                </a:solidFill>
              </a:rPr>
              <a:t> Manque de matériel et d’accès à des vélos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>
            <a:off x="4570275" y="1366725"/>
            <a:ext cx="17700" cy="23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1"/>
          <p:cNvSpPr txBox="1"/>
          <p:nvPr/>
        </p:nvSpPr>
        <p:spPr>
          <a:xfrm>
            <a:off x="708725" y="1250325"/>
            <a:ext cx="3689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Sondage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757725" y="1232325"/>
            <a:ext cx="36897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Groupes de discussion</a:t>
            </a: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Je veux prendre un vélo, acheter un vélo pour profiter ici. 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 </a:t>
            </a:r>
            <a:r>
              <a:rPr lang="fr" sz="15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J’aimerais aussi avoir un vélo parce que moi aussi je veux apprendre à pédaler.</a:t>
            </a:r>
            <a:r>
              <a:rPr lang="f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 »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314000" y="4201325"/>
            <a:ext cx="1547400" cy="4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Propositions</a:t>
            </a:r>
            <a:endParaRPr sz="13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106100" y="3991625"/>
            <a:ext cx="70032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Don/prêt/vente de vélos à bas prix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Don/prêt/vente d’accessoires à bas prix (casques, sièges enfants, lumières, …)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-"/>
            </a:pPr>
            <a:r>
              <a:rPr lang="fr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Tirages de vélos ou accessoires pour les participants des ateliers</a:t>
            </a:r>
            <a:endParaRPr sz="13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7" y="1703424"/>
            <a:ext cx="4129163" cy="18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-4179546">
            <a:off x="6812673" y="258106"/>
            <a:ext cx="2025153" cy="1691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4CE95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1130</Words>
  <Application>Microsoft Office PowerPoint</Application>
  <PresentationFormat>Affichage à l'écran (16:9)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Proxima Nova</vt:lpstr>
      <vt:lpstr>Arial</vt:lpstr>
      <vt:lpstr>Trebuchet MS</vt:lpstr>
      <vt:lpstr>Spearmint</vt:lpstr>
      <vt:lpstr>Freins à l’usage du vélo utilitaire Résultats du sondage et groupes de discussion :</vt:lpstr>
      <vt:lpstr>Introduction</vt:lpstr>
      <vt:lpstr>Situation actuelle</vt:lpstr>
      <vt:lpstr>Situation actuelle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Obstacles identifiés à l’utilisation du vélo utilitaire</vt:lpstr>
      <vt:lpstr>Motivations et bénéfices perçus du vélo utilitaire</vt:lpstr>
      <vt:lpstr>Motivations et bénéfices perçus du vélo utilitaire</vt:lpstr>
      <vt:lpstr>Recommandations pour les ateliers d’automne</vt:lpstr>
      <vt:lpstr>Merci pour votre soutien :)  benjamin.baril@cooprouelibre.com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Benjamin Baril</cp:lastModifiedBy>
  <cp:revision>3</cp:revision>
  <dcterms:modified xsi:type="dcterms:W3CDTF">2026-01-12T10:20:52Z</dcterms:modified>
</cp:coreProperties>
</file>